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0616"/>
    <a:srgbClr val="FFFC01"/>
    <a:srgbClr val="000000"/>
    <a:srgbClr val="580000"/>
    <a:srgbClr val="700000"/>
    <a:srgbClr val="82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4598" y="-101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9926D0-4A82-46B7-89CC-FADEBD69935E}" type="datetimeFigureOut">
              <a:rPr lang="de-DE" smtClean="0"/>
              <a:pPr/>
              <a:t>23.04.2025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75068-7288-4C8C-A060-8A8F6ACAA1D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75068-7288-4C8C-A060-8A8F6ACAA1DF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75068-7288-4C8C-A060-8A8F6ACAA1DF}" type="slidenum">
              <a:rPr lang="de-DE" smtClean="0"/>
              <a:pPr/>
              <a:t>2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400050" y="1981200"/>
            <a:ext cx="5888736" cy="2641600"/>
          </a:xfrm>
          <a:prstGeom prst="rect">
            <a:avLst/>
          </a:prstGeo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400050" y="4663441"/>
            <a:ext cx="5891022" cy="2531533"/>
          </a:xfrm>
          <a:prstGeom prst="rect">
            <a:avLst/>
          </a:prstGeo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C33F9244-9A94-41B1-9BCE-71C84591EA9D}" type="datetimeFigureOut">
              <a:rPr lang="de-DE" smtClean="0"/>
              <a:pPr/>
              <a:t>23.04.2025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>
          <a:xfrm>
            <a:off x="2000250" y="9181395"/>
            <a:ext cx="2514600" cy="52740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>
          <a:xfrm>
            <a:off x="5943600" y="9181395"/>
            <a:ext cx="571500" cy="527403"/>
          </a:xfrm>
          <a:prstGeom prst="rect">
            <a:avLst/>
          </a:prstGeom>
        </p:spPr>
        <p:txBody>
          <a:bodyPr/>
          <a:lstStyle/>
          <a:p>
            <a:fld id="{FB79E26A-84D4-4D27-BD1D-297B1957325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017016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2795693"/>
            <a:ext cx="6172200" cy="6339840"/>
          </a:xfrm>
          <a:prstGeom prst="rect">
            <a:avLst/>
          </a:prstGeo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C33F9244-9A94-41B1-9BCE-71C84591EA9D}" type="datetimeFigureOut">
              <a:rPr lang="de-DE" smtClean="0"/>
              <a:pPr/>
              <a:t>23.04.2025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000250" y="9181395"/>
            <a:ext cx="2514600" cy="52740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5943600" y="9181395"/>
            <a:ext cx="571500" cy="527403"/>
          </a:xfrm>
          <a:prstGeom prst="rect">
            <a:avLst/>
          </a:prstGeom>
        </p:spPr>
        <p:txBody>
          <a:bodyPr/>
          <a:lstStyle/>
          <a:p>
            <a:fld id="{FB79E26A-84D4-4D27-BD1D-297B1957325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1320802"/>
            <a:ext cx="1543050" cy="7528102"/>
          </a:xfrm>
          <a:prstGeom prst="rect">
            <a:avLst/>
          </a:prstGeo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1320802"/>
            <a:ext cx="4514850" cy="7528102"/>
          </a:xfrm>
          <a:prstGeom prst="rect">
            <a:avLst/>
          </a:prstGeo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C33F9244-9A94-41B1-9BCE-71C84591EA9D}" type="datetimeFigureOut">
              <a:rPr lang="de-DE" smtClean="0"/>
              <a:pPr/>
              <a:t>23.04.2025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000250" y="9181395"/>
            <a:ext cx="2514600" cy="52740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5943600" y="9181395"/>
            <a:ext cx="571500" cy="527403"/>
          </a:xfrm>
          <a:prstGeom prst="rect">
            <a:avLst/>
          </a:prstGeom>
        </p:spPr>
        <p:txBody>
          <a:bodyPr/>
          <a:lstStyle/>
          <a:p>
            <a:fld id="{FB79E26A-84D4-4D27-BD1D-297B1957325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017016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42900" y="2795693"/>
            <a:ext cx="6172200" cy="6339840"/>
          </a:xfrm>
          <a:prstGeom prst="rect">
            <a:avLst/>
          </a:prstGeo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C33F9244-9A94-41B1-9BCE-71C84591EA9D}" type="datetimeFigureOut">
              <a:rPr lang="de-DE" smtClean="0"/>
              <a:pPr/>
              <a:t>23.04.2025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000250" y="9181395"/>
            <a:ext cx="2514600" cy="52740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5943600" y="9181395"/>
            <a:ext cx="571500" cy="527403"/>
          </a:xfrm>
          <a:prstGeom prst="rect">
            <a:avLst/>
          </a:prstGeom>
        </p:spPr>
        <p:txBody>
          <a:bodyPr/>
          <a:lstStyle/>
          <a:p>
            <a:fld id="{FB79E26A-84D4-4D27-BD1D-297B1957325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7764" y="1901952"/>
            <a:ext cx="5829300" cy="1967992"/>
          </a:xfrm>
          <a:prstGeom prst="rect">
            <a:avLst/>
          </a:prstGeo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7764" y="3906737"/>
            <a:ext cx="5829300" cy="2180695"/>
          </a:xfrm>
          <a:prstGeom prst="rect">
            <a:avLst/>
          </a:prstGeo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C33F9244-9A94-41B1-9BCE-71C84591EA9D}" type="datetimeFigureOut">
              <a:rPr lang="de-DE" smtClean="0"/>
              <a:pPr/>
              <a:t>23.04.2025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000250" y="9181395"/>
            <a:ext cx="2514600" cy="52740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5943600" y="9181395"/>
            <a:ext cx="571500" cy="527403"/>
          </a:xfrm>
          <a:prstGeom prst="rect">
            <a:avLst/>
          </a:prstGeom>
        </p:spPr>
        <p:txBody>
          <a:bodyPr/>
          <a:lstStyle/>
          <a:p>
            <a:fld id="{FB79E26A-84D4-4D27-BD1D-297B1957325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017016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773456"/>
            <a:ext cx="3028950" cy="640588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773456"/>
            <a:ext cx="3028950" cy="640588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C33F9244-9A94-41B1-9BCE-71C84591EA9D}" type="datetimeFigureOut">
              <a:rPr lang="de-DE" smtClean="0"/>
              <a:pPr/>
              <a:t>23.04.2025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2000250" y="9181395"/>
            <a:ext cx="2514600" cy="52740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5943600" y="9181395"/>
            <a:ext cx="571500" cy="527403"/>
          </a:xfrm>
          <a:prstGeom prst="rect">
            <a:avLst/>
          </a:prstGeom>
        </p:spPr>
        <p:txBody>
          <a:bodyPr/>
          <a:lstStyle/>
          <a:p>
            <a:fld id="{FB79E26A-84D4-4D27-BD1D-297B1957325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017016"/>
            <a:ext cx="6172200" cy="1651000"/>
          </a:xfrm>
          <a:prstGeom prst="rect">
            <a:avLst/>
          </a:prstGeo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679803"/>
            <a:ext cx="3030141" cy="952397"/>
          </a:xfrm>
          <a:prstGeom prst="rect">
            <a:avLst/>
          </a:prstGeo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3483769" y="2686317"/>
            <a:ext cx="3031331" cy="945884"/>
          </a:xfrm>
          <a:prstGeom prst="rect">
            <a:avLst/>
          </a:prstGeo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342900" y="3632200"/>
            <a:ext cx="3030141" cy="5554929"/>
          </a:xfrm>
          <a:prstGeom prst="rect">
            <a:avLst/>
          </a:prstGeo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3632200"/>
            <a:ext cx="3031331" cy="5554929"/>
          </a:xfrm>
          <a:prstGeom prst="rect">
            <a:avLst/>
          </a:prstGeo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C33F9244-9A94-41B1-9BCE-71C84591EA9D}" type="datetimeFigureOut">
              <a:rPr lang="de-DE" smtClean="0"/>
              <a:pPr/>
              <a:t>23.04.2025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2000250" y="9181395"/>
            <a:ext cx="2514600" cy="52740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5943600" y="9181395"/>
            <a:ext cx="571500" cy="527403"/>
          </a:xfrm>
          <a:prstGeom prst="rect">
            <a:avLst/>
          </a:prstGeom>
        </p:spPr>
        <p:txBody>
          <a:bodyPr/>
          <a:lstStyle/>
          <a:p>
            <a:fld id="{FB79E26A-84D4-4D27-BD1D-297B1957325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017016"/>
            <a:ext cx="6229350" cy="1651000"/>
          </a:xfrm>
          <a:prstGeom prst="rect">
            <a:avLst/>
          </a:prstGeo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C33F9244-9A94-41B1-9BCE-71C84591EA9D}" type="datetimeFigureOut">
              <a:rPr lang="de-DE" smtClean="0"/>
              <a:pPr/>
              <a:t>23.04.2025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000250" y="9181395"/>
            <a:ext cx="2514600" cy="52740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5943600" y="9181395"/>
            <a:ext cx="571500" cy="527403"/>
          </a:xfrm>
          <a:prstGeom prst="rect">
            <a:avLst/>
          </a:prstGeom>
        </p:spPr>
        <p:txBody>
          <a:bodyPr/>
          <a:lstStyle/>
          <a:p>
            <a:fld id="{FB79E26A-84D4-4D27-BD1D-297B1957325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14350" y="742953"/>
            <a:ext cx="2057400" cy="1678517"/>
          </a:xfrm>
          <a:prstGeom prst="rect">
            <a:avLst/>
          </a:prstGeo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514350" y="2421467"/>
            <a:ext cx="2057400" cy="6604000"/>
          </a:xfrm>
          <a:prstGeom prst="rect">
            <a:avLst/>
          </a:prstGeo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2681287" y="2421467"/>
            <a:ext cx="3833813" cy="6604000"/>
          </a:xfrm>
          <a:prstGeom prst="rect">
            <a:avLst/>
          </a:prstGeo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C33F9244-9A94-41B1-9BCE-71C84591EA9D}" type="datetimeFigureOut">
              <a:rPr lang="de-DE" smtClean="0"/>
              <a:pPr/>
              <a:t>23.04.2025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2000250" y="9181395"/>
            <a:ext cx="2514600" cy="52740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5943600" y="9181395"/>
            <a:ext cx="571500" cy="527403"/>
          </a:xfrm>
          <a:prstGeom prst="rect">
            <a:avLst/>
          </a:prstGeom>
        </p:spPr>
        <p:txBody>
          <a:bodyPr/>
          <a:lstStyle/>
          <a:p>
            <a:fld id="{FB79E26A-84D4-4D27-BD1D-297B1957325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ine Ecke des Rechtecks schneiden und abrunden 8"/>
          <p:cNvSpPr/>
          <p:nvPr/>
        </p:nvSpPr>
        <p:spPr>
          <a:xfrm rot="420000" flipV="1">
            <a:off x="2374315" y="1600556"/>
            <a:ext cx="3943350" cy="59436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winkliges Dreieck 11"/>
          <p:cNvSpPr/>
          <p:nvPr/>
        </p:nvSpPr>
        <p:spPr>
          <a:xfrm rot="420000" flipV="1">
            <a:off x="6003101" y="7741889"/>
            <a:ext cx="116586" cy="22453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700106"/>
            <a:ext cx="1659636" cy="2286008"/>
          </a:xfrm>
          <a:prstGeom prst="rect">
            <a:avLst/>
          </a:prstGeo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4086023"/>
            <a:ext cx="1657350" cy="3147907"/>
          </a:xfrm>
          <a:prstGeom prst="rect">
            <a:avLst/>
          </a:prstGeo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C33F9244-9A94-41B1-9BCE-71C84591EA9D}" type="datetimeFigureOut">
              <a:rPr lang="de-DE" smtClean="0"/>
              <a:pPr/>
              <a:t>23.04.2025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2000250" y="9181395"/>
            <a:ext cx="2514600" cy="52740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057900" y="9181395"/>
            <a:ext cx="457200" cy="527403"/>
          </a:xfrm>
          <a:prstGeom prst="rect">
            <a:avLst/>
          </a:prstGeom>
        </p:spPr>
        <p:txBody>
          <a:bodyPr/>
          <a:lstStyle/>
          <a:p>
            <a:fld id="{FB79E26A-84D4-4D27-BD1D-297B19573257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 rot="420000">
            <a:off x="2614345" y="1732636"/>
            <a:ext cx="3463290" cy="56794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10" name="Freihandform 9"/>
          <p:cNvSpPr>
            <a:spLocks/>
          </p:cNvSpPr>
          <p:nvPr/>
        </p:nvSpPr>
        <p:spPr bwMode="auto">
          <a:xfrm flipV="1">
            <a:off x="-7144" y="8401756"/>
            <a:ext cx="6872288" cy="150424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ihandform 10"/>
          <p:cNvSpPr>
            <a:spLocks/>
          </p:cNvSpPr>
          <p:nvPr/>
        </p:nvSpPr>
        <p:spPr bwMode="auto">
          <a:xfrm flipV="1">
            <a:off x="3286125" y="8984193"/>
            <a:ext cx="3571875" cy="92180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6"/>
          <p:cNvSpPr>
            <a:spLocks/>
          </p:cNvSpPr>
          <p:nvPr/>
        </p:nvSpPr>
        <p:spPr bwMode="auto">
          <a:xfrm>
            <a:off x="-7144" y="-10320"/>
            <a:ext cx="6872288" cy="201099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flip="none" rotWithShape="1">
            <a:gsLst>
              <a:gs pos="68000">
                <a:srgbClr val="DD0616"/>
              </a:gs>
              <a:gs pos="100000">
                <a:srgbClr val="FFFF00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3286125" y="-10319"/>
            <a:ext cx="3571875" cy="123234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solidFill>
            <a:srgbClr val="DD061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2" name="Gruppieren 1"/>
          <p:cNvGrpSpPr/>
          <p:nvPr/>
        </p:nvGrpSpPr>
        <p:grpSpPr>
          <a:xfrm>
            <a:off x="-14263" y="292366"/>
            <a:ext cx="6885411" cy="1253682"/>
            <a:chOff x="-19045" y="216550"/>
            <a:chExt cx="9180548" cy="649224"/>
          </a:xfrm>
          <a:noFill/>
        </p:grpSpPr>
        <p:sp>
          <p:nvSpPr>
            <p:cNvPr id="12" name="Freihand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grpFill/>
            <a:ln w="1079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ihand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  <p:sp>
        <p:nvSpPr>
          <p:cNvPr id="16" name="Freihandform 15"/>
          <p:cNvSpPr>
            <a:spLocks/>
          </p:cNvSpPr>
          <p:nvPr userDrawn="1"/>
        </p:nvSpPr>
        <p:spPr bwMode="auto">
          <a:xfrm flipV="1">
            <a:off x="-7144" y="7977336"/>
            <a:ext cx="6872288" cy="192866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DD0616"/>
              </a:gs>
              <a:gs pos="100000">
                <a:srgbClr val="580000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" name="Freihandform 16"/>
          <p:cNvSpPr>
            <a:spLocks/>
          </p:cNvSpPr>
          <p:nvPr userDrawn="1"/>
        </p:nvSpPr>
        <p:spPr bwMode="auto">
          <a:xfrm flipV="1">
            <a:off x="2996952" y="8841432"/>
            <a:ext cx="3861048" cy="11365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tx1"/>
              </a:gs>
              <a:gs pos="100000">
                <a:srgbClr val="DD0616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1700808" y="1640632"/>
            <a:ext cx="3168352" cy="1008112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400" dirty="0" smtClean="0">
                <a:solidFill>
                  <a:schemeClr val="tx1"/>
                </a:solidFill>
              </a:rPr>
              <a:t>Verdacht liegt vor auf Grund von:</a:t>
            </a:r>
          </a:p>
          <a:p>
            <a:pPr indent="176213">
              <a:buFont typeface="Arial" pitchFamily="34" charset="0"/>
              <a:buChar char="•"/>
            </a:pPr>
            <a:r>
              <a:rPr lang="de-DE" sz="1100" dirty="0" smtClean="0">
                <a:solidFill>
                  <a:schemeClr val="tx1"/>
                </a:solidFill>
              </a:rPr>
              <a:t>Eigenen Vermutungen bzw. Beobachtungen</a:t>
            </a:r>
          </a:p>
          <a:p>
            <a:pPr indent="176213">
              <a:buFont typeface="Arial" pitchFamily="34" charset="0"/>
              <a:buChar char="•"/>
            </a:pPr>
            <a:r>
              <a:rPr lang="de-DE" sz="1100" dirty="0" smtClean="0">
                <a:solidFill>
                  <a:schemeClr val="tx1"/>
                </a:solidFill>
              </a:rPr>
              <a:t>Äußerungen von Betroffenen</a:t>
            </a:r>
          </a:p>
          <a:p>
            <a:pPr indent="176213">
              <a:buFont typeface="Arial" pitchFamily="34" charset="0"/>
              <a:buChar char="•"/>
            </a:pPr>
            <a:r>
              <a:rPr lang="de-DE" sz="1100" dirty="0" smtClean="0">
                <a:solidFill>
                  <a:schemeClr val="tx1"/>
                </a:solidFill>
              </a:rPr>
              <a:t>Vermutungen bzw. Beobachtungen Dritter</a:t>
            </a:r>
            <a:endParaRPr lang="de-DE" sz="1100" dirty="0">
              <a:solidFill>
                <a:schemeClr val="tx1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54037" y="1837492"/>
            <a:ext cx="14747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dirty="0" smtClean="0"/>
              <a:t>Schritt für Schritt:</a:t>
            </a:r>
          </a:p>
          <a:p>
            <a:pPr algn="ctr"/>
            <a:r>
              <a:rPr lang="de-DE" sz="1400" dirty="0" smtClean="0"/>
              <a:t>Was tun?</a:t>
            </a:r>
            <a:endParaRPr lang="de-DE" sz="1400" dirty="0"/>
          </a:p>
        </p:txBody>
      </p:sp>
      <p:sp>
        <p:nvSpPr>
          <p:cNvPr id="7" name="Textfeld 6"/>
          <p:cNvSpPr txBox="1"/>
          <p:nvPr/>
        </p:nvSpPr>
        <p:spPr>
          <a:xfrm>
            <a:off x="504061" y="3584848"/>
            <a:ext cx="62068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400" b="1" dirty="0" smtClean="0">
                <a:latin typeface="+mj-lt"/>
              </a:rPr>
              <a:t>1.</a:t>
            </a:r>
            <a:endParaRPr lang="de-DE" sz="4400" b="1" dirty="0">
              <a:latin typeface="+mj-lt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504061" y="5407695"/>
            <a:ext cx="62068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400" b="1" dirty="0" smtClean="0">
                <a:latin typeface="+mj-lt"/>
              </a:rPr>
              <a:t>2.</a:t>
            </a:r>
            <a:endParaRPr lang="de-DE" sz="4400" b="1" dirty="0">
              <a:latin typeface="+mj-lt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88640" y="7113240"/>
            <a:ext cx="11387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/>
              <a:t>Empfehlung</a:t>
            </a:r>
            <a:endParaRPr lang="de-DE" sz="1400" dirty="0"/>
          </a:p>
        </p:txBody>
      </p:sp>
      <p:sp>
        <p:nvSpPr>
          <p:cNvPr id="10" name="Textfeld 9"/>
          <p:cNvSpPr txBox="1"/>
          <p:nvPr/>
        </p:nvSpPr>
        <p:spPr>
          <a:xfrm>
            <a:off x="692696" y="56456"/>
            <a:ext cx="223894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Handlungsleitfaden zum</a:t>
            </a:r>
          </a:p>
          <a:p>
            <a:r>
              <a:rPr lang="de-DE" sz="1400" dirty="0" smtClean="0"/>
              <a:t>Kinderschutz im Sportverein</a:t>
            </a:r>
            <a:endParaRPr lang="de-DE" sz="1400" dirty="0"/>
          </a:p>
        </p:txBody>
      </p:sp>
      <p:sp>
        <p:nvSpPr>
          <p:cNvPr id="11" name="Textfeld 10"/>
          <p:cNvSpPr txBox="1"/>
          <p:nvPr/>
        </p:nvSpPr>
        <p:spPr>
          <a:xfrm>
            <a:off x="5589240" y="2648744"/>
            <a:ext cx="614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WER?</a:t>
            </a:r>
            <a:endParaRPr lang="de-DE" sz="1400" dirty="0"/>
          </a:p>
        </p:txBody>
      </p:sp>
      <p:sp>
        <p:nvSpPr>
          <p:cNvPr id="12" name="Textfeld 11"/>
          <p:cNvSpPr txBox="1"/>
          <p:nvPr/>
        </p:nvSpPr>
        <p:spPr>
          <a:xfrm>
            <a:off x="5301208" y="3853135"/>
            <a:ext cx="14884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Übungsleitende/</a:t>
            </a:r>
          </a:p>
          <a:p>
            <a:r>
              <a:rPr lang="de-DE" sz="1400" dirty="0" smtClean="0"/>
              <a:t>Betreuende</a:t>
            </a:r>
            <a:endParaRPr lang="de-DE" sz="1400" dirty="0"/>
          </a:p>
        </p:txBody>
      </p:sp>
      <p:sp>
        <p:nvSpPr>
          <p:cNvPr id="13" name="Textfeld 12"/>
          <p:cNvSpPr txBox="1"/>
          <p:nvPr/>
        </p:nvSpPr>
        <p:spPr>
          <a:xfrm>
            <a:off x="5301208" y="5529064"/>
            <a:ext cx="14884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Übungsleitende/</a:t>
            </a:r>
          </a:p>
          <a:p>
            <a:r>
              <a:rPr lang="de-DE" sz="1400" dirty="0" smtClean="0"/>
              <a:t>Betreuende</a:t>
            </a:r>
            <a:endParaRPr lang="de-DE" sz="1400" dirty="0"/>
          </a:p>
        </p:txBody>
      </p:sp>
      <p:sp>
        <p:nvSpPr>
          <p:cNvPr id="14" name="Textfeld 13"/>
          <p:cNvSpPr txBox="1"/>
          <p:nvPr/>
        </p:nvSpPr>
        <p:spPr>
          <a:xfrm>
            <a:off x="5301208" y="7041232"/>
            <a:ext cx="14884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Übungsleitende/</a:t>
            </a:r>
          </a:p>
          <a:p>
            <a:r>
              <a:rPr lang="de-DE" sz="1400" dirty="0" smtClean="0"/>
              <a:t>Betreuende</a:t>
            </a:r>
            <a:endParaRPr lang="de-DE" sz="1400" dirty="0"/>
          </a:p>
        </p:txBody>
      </p:sp>
      <p:sp>
        <p:nvSpPr>
          <p:cNvPr id="17" name="Abgerundetes Rechteck 16"/>
          <p:cNvSpPr/>
          <p:nvPr/>
        </p:nvSpPr>
        <p:spPr>
          <a:xfrm>
            <a:off x="1340768" y="3008784"/>
            <a:ext cx="3960440" cy="1944216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400" dirty="0" smtClean="0">
                <a:solidFill>
                  <a:schemeClr val="tx1"/>
                </a:solidFill>
              </a:rPr>
              <a:t>Informationen sammeln und dokumentieren</a:t>
            </a:r>
          </a:p>
          <a:p>
            <a:pPr indent="176213">
              <a:buFont typeface="Arial" pitchFamily="34" charset="0"/>
              <a:buChar char="•"/>
            </a:pPr>
            <a:r>
              <a:rPr lang="de-DE" sz="1100" dirty="0" smtClean="0">
                <a:solidFill>
                  <a:schemeClr val="tx1"/>
                </a:solidFill>
              </a:rPr>
              <a:t>durch das eigene Beobachten</a:t>
            </a:r>
          </a:p>
          <a:p>
            <a:pPr indent="176213">
              <a:buFont typeface="Arial" pitchFamily="34" charset="0"/>
              <a:buChar char="•"/>
            </a:pPr>
            <a:r>
              <a:rPr lang="de-DE" sz="1100" dirty="0" smtClean="0">
                <a:solidFill>
                  <a:schemeClr val="tx1"/>
                </a:solidFill>
              </a:rPr>
              <a:t>aus Gesprächen mit Betroffenen und Dritten</a:t>
            </a:r>
          </a:p>
          <a:p>
            <a:pPr indent="176213">
              <a:buFont typeface="Arial" pitchFamily="34" charset="0"/>
              <a:buChar char="•"/>
            </a:pPr>
            <a:endParaRPr lang="de-DE" sz="1100" dirty="0">
              <a:solidFill>
                <a:schemeClr val="tx1"/>
              </a:solidFill>
            </a:endParaRPr>
          </a:p>
          <a:p>
            <a:r>
              <a:rPr lang="de-DE" sz="1100" dirty="0" smtClean="0">
                <a:solidFill>
                  <a:schemeClr val="tx1"/>
                </a:solidFill>
              </a:rPr>
              <a:t>Wichtig!</a:t>
            </a:r>
          </a:p>
          <a:p>
            <a:pPr indent="176213">
              <a:buFont typeface="Arial" pitchFamily="34" charset="0"/>
              <a:buChar char="•"/>
            </a:pPr>
            <a:r>
              <a:rPr lang="de-DE" sz="1100" dirty="0" smtClean="0">
                <a:solidFill>
                  <a:schemeClr val="tx1"/>
                </a:solidFill>
              </a:rPr>
              <a:t>möglichst genau und nachvollziehbar dokumentieren</a:t>
            </a:r>
          </a:p>
          <a:p>
            <a:pPr indent="176213">
              <a:buFont typeface="Arial" pitchFamily="34" charset="0"/>
              <a:buChar char="•"/>
            </a:pPr>
            <a:r>
              <a:rPr lang="de-DE" sz="1100" dirty="0" smtClean="0">
                <a:solidFill>
                  <a:schemeClr val="tx1"/>
                </a:solidFill>
              </a:rPr>
              <a:t>nur Infos sammeln, die zunächst an dich herangetragen</a:t>
            </a:r>
            <a:br>
              <a:rPr lang="de-DE" sz="1100" dirty="0" smtClean="0">
                <a:solidFill>
                  <a:schemeClr val="tx1"/>
                </a:solidFill>
              </a:rPr>
            </a:br>
            <a:r>
              <a:rPr lang="de-DE" sz="1100" dirty="0" smtClean="0">
                <a:solidFill>
                  <a:schemeClr val="tx1"/>
                </a:solidFill>
              </a:rPr>
              <a:t>     werden</a:t>
            </a:r>
          </a:p>
          <a:p>
            <a:pPr indent="176213">
              <a:buFont typeface="Arial" pitchFamily="34" charset="0"/>
              <a:buChar char="•"/>
            </a:pPr>
            <a:r>
              <a:rPr lang="de-DE" sz="1100" dirty="0" smtClean="0">
                <a:solidFill>
                  <a:schemeClr val="tx1"/>
                </a:solidFill>
              </a:rPr>
              <a:t>kein detektivisches Verhalten</a:t>
            </a:r>
          </a:p>
          <a:p>
            <a:pPr indent="176213">
              <a:buFont typeface="Arial" pitchFamily="34" charset="0"/>
              <a:buChar char="•"/>
            </a:pPr>
            <a:r>
              <a:rPr lang="de-DE" sz="1100" dirty="0" smtClean="0">
                <a:solidFill>
                  <a:schemeClr val="tx1"/>
                </a:solidFill>
              </a:rPr>
              <a:t>Äußerungen ernst nehmen</a:t>
            </a:r>
            <a:endParaRPr lang="de-DE" sz="1100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1340768" y="5385048"/>
            <a:ext cx="3960440" cy="792088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400" dirty="0" smtClean="0">
                <a:solidFill>
                  <a:schemeClr val="tx1"/>
                </a:solidFill>
              </a:rPr>
              <a:t>Ansprechpartner im Verein kontaktieren</a:t>
            </a:r>
          </a:p>
          <a:p>
            <a:pPr indent="176213">
              <a:buFont typeface="Arial" pitchFamily="34" charset="0"/>
              <a:buChar char="•"/>
            </a:pPr>
            <a:r>
              <a:rPr lang="de-DE" sz="1100" dirty="0" smtClean="0">
                <a:solidFill>
                  <a:schemeClr val="tx1"/>
                </a:solidFill>
              </a:rPr>
              <a:t>Ansprechpersonen: </a:t>
            </a:r>
            <a:r>
              <a:rPr lang="de-DE" sz="1100" dirty="0" smtClean="0">
                <a:solidFill>
                  <a:schemeClr val="tx1"/>
                </a:solidFill>
              </a:rPr>
              <a:t>kindeswohl@esv-dresden.de</a:t>
            </a:r>
          </a:p>
          <a:p>
            <a:pPr indent="176213">
              <a:buFont typeface="Arial" pitchFamily="34" charset="0"/>
              <a:buChar char="•"/>
            </a:pPr>
            <a:r>
              <a:rPr lang="de-DE" sz="1100" dirty="0" smtClean="0">
                <a:solidFill>
                  <a:schemeClr val="tx1"/>
                </a:solidFill>
              </a:rPr>
              <a:t>Geschäftsstelle: info@esv-dresden.de</a:t>
            </a:r>
          </a:p>
        </p:txBody>
      </p:sp>
      <p:sp>
        <p:nvSpPr>
          <p:cNvPr id="19" name="Abgerundetes Rechteck 18"/>
          <p:cNvSpPr/>
          <p:nvPr/>
        </p:nvSpPr>
        <p:spPr>
          <a:xfrm>
            <a:off x="1340768" y="6681192"/>
            <a:ext cx="3960440" cy="1224136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400" dirty="0" smtClean="0">
                <a:solidFill>
                  <a:schemeClr val="tx1"/>
                </a:solidFill>
              </a:rPr>
              <a:t>Gegeben falls kurzes </a:t>
            </a:r>
            <a:r>
              <a:rPr lang="de-DE" sz="1400" dirty="0" smtClean="0">
                <a:solidFill>
                  <a:schemeClr val="tx1"/>
                </a:solidFill>
              </a:rPr>
              <a:t>Gespräch mit dem betroffenen Kind bzw. Jugendlichen führen</a:t>
            </a:r>
            <a:br>
              <a:rPr lang="de-DE" sz="1400" dirty="0" smtClean="0">
                <a:solidFill>
                  <a:schemeClr val="tx1"/>
                </a:solidFill>
              </a:rPr>
            </a:br>
            <a:endParaRPr lang="de-DE" sz="1400" dirty="0" smtClean="0">
              <a:solidFill>
                <a:schemeClr val="tx1"/>
              </a:solidFill>
            </a:endParaRPr>
          </a:p>
          <a:p>
            <a:pPr indent="176213">
              <a:buFont typeface="Arial" pitchFamily="34" charset="0"/>
              <a:buChar char="•"/>
            </a:pPr>
            <a:r>
              <a:rPr lang="de-DE" sz="1100" dirty="0" smtClean="0">
                <a:solidFill>
                  <a:schemeClr val="tx1"/>
                </a:solidFill>
              </a:rPr>
              <a:t>Bestätigen sich die Aussagen bzw. Vermutungen Dritter?</a:t>
            </a:r>
          </a:p>
          <a:p>
            <a:pPr indent="176213">
              <a:buFont typeface="Arial" pitchFamily="34" charset="0"/>
              <a:buChar char="•"/>
            </a:pPr>
            <a:r>
              <a:rPr lang="de-DE" sz="1100" dirty="0" smtClean="0">
                <a:solidFill>
                  <a:schemeClr val="tx1"/>
                </a:solidFill>
              </a:rPr>
              <a:t>Was ist dran an der Sache?</a:t>
            </a:r>
          </a:p>
        </p:txBody>
      </p:sp>
      <p:pic>
        <p:nvPicPr>
          <p:cNvPr id="1027" name="Picture 3" descr="C:\Users\Martin\Dropbox\Badminton\Logo neu\Logo_freistehend-Sportverein_eV gelb heller trans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9160" y="344488"/>
            <a:ext cx="1245136" cy="1242000"/>
          </a:xfrm>
          <a:prstGeom prst="rect">
            <a:avLst/>
          </a:prstGeom>
          <a:noFill/>
        </p:spPr>
      </p:pic>
      <p:sp>
        <p:nvSpPr>
          <p:cNvPr id="25" name="Textfeld 24"/>
          <p:cNvSpPr txBox="1"/>
          <p:nvPr/>
        </p:nvSpPr>
        <p:spPr>
          <a:xfrm>
            <a:off x="404664" y="9469759"/>
            <a:ext cx="21943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www.ESV-DRESDEN.de</a:t>
            </a:r>
            <a:endParaRPr lang="de-DE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4155912" y="9203213"/>
            <a:ext cx="229742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ESV Dresden e. V.</a:t>
            </a:r>
          </a:p>
          <a:p>
            <a:r>
              <a:rPr lang="de-DE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Emerich-</a:t>
            </a:r>
            <a:r>
              <a:rPr lang="de-DE" sz="1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Ambros</a:t>
            </a:r>
            <a:r>
              <a:rPr lang="de-DE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-Ufer 74</a:t>
            </a:r>
          </a:p>
          <a:p>
            <a:r>
              <a:rPr lang="de-DE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01159 Dresden </a:t>
            </a:r>
            <a:endParaRPr lang="de-DE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504061" y="2288704"/>
            <a:ext cx="62068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400" b="1" dirty="0" smtClean="0">
                <a:latin typeface="+mj-lt"/>
                <a:cs typeface="Arial" pitchFamily="34" charset="0"/>
              </a:rPr>
              <a:t>3.</a:t>
            </a:r>
            <a:endParaRPr lang="de-DE" sz="4400" b="1" dirty="0">
              <a:latin typeface="+mj-lt"/>
              <a:cs typeface="Arial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504061" y="4471591"/>
            <a:ext cx="62068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400" b="1" dirty="0" smtClean="0">
                <a:latin typeface="+mj-lt"/>
                <a:cs typeface="Arial" pitchFamily="34" charset="0"/>
              </a:rPr>
              <a:t>4.</a:t>
            </a:r>
            <a:endParaRPr lang="de-DE" sz="4400" b="1" dirty="0">
              <a:latin typeface="+mj-lt"/>
              <a:cs typeface="Arial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 rot="16200000">
            <a:off x="224105" y="7417572"/>
            <a:ext cx="13163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latin typeface="+mj-lt"/>
              </a:rPr>
              <a:t> </a:t>
            </a:r>
            <a:r>
              <a:rPr lang="de-DE" sz="2800" b="1" dirty="0" smtClean="0">
                <a:latin typeface="+mj-lt"/>
              </a:rPr>
              <a:t>MERKE</a:t>
            </a:r>
            <a:endParaRPr lang="de-DE" sz="2400" b="1" dirty="0">
              <a:latin typeface="+mj-lt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692696" y="56456"/>
            <a:ext cx="223894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Handlungsleitfaden zum</a:t>
            </a:r>
          </a:p>
          <a:p>
            <a:r>
              <a:rPr lang="de-DE" sz="1400" dirty="0" smtClean="0"/>
              <a:t>Kinderschutz im Sportverein</a:t>
            </a:r>
            <a:endParaRPr lang="de-DE" sz="1400" dirty="0"/>
          </a:p>
        </p:txBody>
      </p:sp>
      <p:sp>
        <p:nvSpPr>
          <p:cNvPr id="11" name="Textfeld 10"/>
          <p:cNvSpPr txBox="1"/>
          <p:nvPr/>
        </p:nvSpPr>
        <p:spPr>
          <a:xfrm>
            <a:off x="5589240" y="1568624"/>
            <a:ext cx="614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WER?</a:t>
            </a:r>
            <a:endParaRPr lang="de-DE" sz="1400" dirty="0"/>
          </a:p>
        </p:txBody>
      </p:sp>
      <p:sp>
        <p:nvSpPr>
          <p:cNvPr id="12" name="Textfeld 11"/>
          <p:cNvSpPr txBox="1"/>
          <p:nvPr/>
        </p:nvSpPr>
        <p:spPr>
          <a:xfrm>
            <a:off x="5331044" y="2000672"/>
            <a:ext cx="152695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Übungsleitende/</a:t>
            </a:r>
          </a:p>
          <a:p>
            <a:r>
              <a:rPr lang="de-DE" sz="1400" dirty="0" smtClean="0"/>
              <a:t>Betreuende</a:t>
            </a:r>
          </a:p>
          <a:p>
            <a:r>
              <a:rPr lang="de-DE" sz="1400" dirty="0" smtClean="0"/>
              <a:t>gemeinsam </a:t>
            </a:r>
            <a:r>
              <a:rPr lang="de-DE" sz="1400" dirty="0" smtClean="0"/>
              <a:t>mit</a:t>
            </a:r>
          </a:p>
          <a:p>
            <a:r>
              <a:rPr lang="de-DE" sz="1400" dirty="0" smtClean="0"/>
              <a:t>Ansprechperson/</a:t>
            </a:r>
          </a:p>
          <a:p>
            <a:r>
              <a:rPr lang="de-DE" sz="1400" dirty="0" smtClean="0"/>
              <a:t>Beirat/</a:t>
            </a:r>
            <a:endParaRPr lang="de-DE" sz="1400" dirty="0" smtClean="0"/>
          </a:p>
          <a:p>
            <a:r>
              <a:rPr lang="de-DE" sz="1400" dirty="0" smtClean="0"/>
              <a:t>Vorstand</a:t>
            </a:r>
            <a:endParaRPr lang="de-DE" sz="1400" dirty="0"/>
          </a:p>
        </p:txBody>
      </p:sp>
      <p:sp>
        <p:nvSpPr>
          <p:cNvPr id="13" name="Textfeld 12"/>
          <p:cNvSpPr txBox="1"/>
          <p:nvPr/>
        </p:nvSpPr>
        <p:spPr>
          <a:xfrm>
            <a:off x="5331044" y="4520952"/>
            <a:ext cx="152695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Ansprechperson/</a:t>
            </a:r>
          </a:p>
          <a:p>
            <a:r>
              <a:rPr lang="de-DE" sz="1400" dirty="0" smtClean="0"/>
              <a:t>Beirat/</a:t>
            </a:r>
            <a:endParaRPr lang="de-DE" sz="1400" dirty="0" smtClean="0"/>
          </a:p>
          <a:p>
            <a:r>
              <a:rPr lang="de-DE" sz="1400" dirty="0" smtClean="0"/>
              <a:t>Vorstand</a:t>
            </a:r>
            <a:endParaRPr lang="de-DE" sz="1400" dirty="0"/>
          </a:p>
        </p:txBody>
      </p:sp>
      <p:sp>
        <p:nvSpPr>
          <p:cNvPr id="15" name="Textfeld 14"/>
          <p:cNvSpPr txBox="1"/>
          <p:nvPr/>
        </p:nvSpPr>
        <p:spPr>
          <a:xfrm>
            <a:off x="404664" y="9469759"/>
            <a:ext cx="21943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www.ESV-DRESDEN.de</a:t>
            </a:r>
            <a:endParaRPr lang="de-DE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4155912" y="9203213"/>
            <a:ext cx="229742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ESV Dresden e. V.</a:t>
            </a:r>
          </a:p>
          <a:p>
            <a:r>
              <a:rPr lang="de-DE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Emerich-</a:t>
            </a:r>
            <a:r>
              <a:rPr lang="de-DE" sz="1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Ambros</a:t>
            </a:r>
            <a:r>
              <a:rPr lang="de-DE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-Ufer 74</a:t>
            </a:r>
          </a:p>
          <a:p>
            <a:r>
              <a:rPr lang="de-DE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01159 Dresden </a:t>
            </a:r>
            <a:endParaRPr lang="de-DE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Abgerundetes Rechteck 16"/>
          <p:cNvSpPr/>
          <p:nvPr/>
        </p:nvSpPr>
        <p:spPr>
          <a:xfrm>
            <a:off x="1340768" y="1640632"/>
            <a:ext cx="3960000" cy="2016224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400" dirty="0" smtClean="0">
                <a:solidFill>
                  <a:schemeClr val="tx1"/>
                </a:solidFill>
              </a:rPr>
              <a:t>Erste Risikoeinschätzung in gemeinsamer </a:t>
            </a:r>
            <a:r>
              <a:rPr lang="de-DE" sz="1400" dirty="0">
                <a:solidFill>
                  <a:schemeClr val="tx1"/>
                </a:solidFill>
              </a:rPr>
              <a:t>B</a:t>
            </a:r>
            <a:r>
              <a:rPr lang="de-DE" sz="1400" dirty="0" smtClean="0">
                <a:solidFill>
                  <a:schemeClr val="tx1"/>
                </a:solidFill>
              </a:rPr>
              <a:t>eratung mit Ansprechpersonen</a:t>
            </a:r>
          </a:p>
          <a:p>
            <a:pPr indent="176213">
              <a:buFont typeface="Arial" pitchFamily="34" charset="0"/>
              <a:buChar char="•"/>
            </a:pPr>
            <a:r>
              <a:rPr lang="de-DE" sz="1100" dirty="0" smtClean="0">
                <a:solidFill>
                  <a:schemeClr val="tx1"/>
                </a:solidFill>
              </a:rPr>
              <a:t>Besprechung der Situation und des Gefährdungsrisikos</a:t>
            </a:r>
          </a:p>
          <a:p>
            <a:pPr indent="176213">
              <a:spcAft>
                <a:spcPts val="1200"/>
              </a:spcAft>
              <a:buFont typeface="Arial" pitchFamily="34" charset="0"/>
              <a:buChar char="•"/>
            </a:pPr>
            <a:r>
              <a:rPr lang="de-DE" sz="1100" dirty="0" smtClean="0">
                <a:solidFill>
                  <a:schemeClr val="tx1"/>
                </a:solidFill>
              </a:rPr>
              <a:t>Entscheidung zum weiteren Verfahren an der</a:t>
            </a:r>
            <a:br>
              <a:rPr lang="de-DE" sz="1100" dirty="0" smtClean="0">
                <a:solidFill>
                  <a:schemeClr val="tx1"/>
                </a:solidFill>
              </a:rPr>
            </a:br>
            <a:r>
              <a:rPr lang="de-DE" sz="1100" dirty="0" smtClean="0">
                <a:solidFill>
                  <a:schemeClr val="tx1"/>
                </a:solidFill>
              </a:rPr>
              <a:t>     Risikoeinschätzung festmachen</a:t>
            </a:r>
          </a:p>
          <a:p>
            <a:r>
              <a:rPr lang="de-DE" sz="1400" dirty="0" smtClean="0">
                <a:solidFill>
                  <a:schemeClr val="tx1"/>
                </a:solidFill>
              </a:rPr>
              <a:t>Risikoeinschätzung</a:t>
            </a:r>
            <a:endParaRPr lang="de-DE" sz="1400" dirty="0">
              <a:solidFill>
                <a:schemeClr val="tx1"/>
              </a:solidFill>
            </a:endParaRPr>
          </a:p>
          <a:p>
            <a:pPr indent="176213">
              <a:buFont typeface="Arial" pitchFamily="34" charset="0"/>
              <a:buChar char="•"/>
            </a:pPr>
            <a:r>
              <a:rPr lang="de-DE" sz="1100" dirty="0" smtClean="0">
                <a:solidFill>
                  <a:schemeClr val="tx1"/>
                </a:solidFill>
              </a:rPr>
              <a:t>vereinsinterne </a:t>
            </a:r>
            <a:r>
              <a:rPr lang="de-DE" sz="1100" dirty="0" smtClean="0">
                <a:solidFill>
                  <a:schemeClr val="tx1"/>
                </a:solidFill>
              </a:rPr>
              <a:t>Klärung herbeiführen</a:t>
            </a:r>
          </a:p>
          <a:p>
            <a:pPr indent="176213">
              <a:buFont typeface="Arial" pitchFamily="34" charset="0"/>
              <a:buChar char="•"/>
            </a:pPr>
            <a:r>
              <a:rPr lang="de-DE" sz="1100" dirty="0" smtClean="0">
                <a:solidFill>
                  <a:schemeClr val="tx1"/>
                </a:solidFill>
              </a:rPr>
              <a:t>(externe) Beratung in Anspruch nehmen</a:t>
            </a:r>
          </a:p>
          <a:p>
            <a:pPr indent="176213">
              <a:buFont typeface="Arial" pitchFamily="34" charset="0"/>
              <a:buChar char="•"/>
            </a:pPr>
            <a:r>
              <a:rPr lang="de-DE" sz="1100" dirty="0" smtClean="0">
                <a:solidFill>
                  <a:schemeClr val="tx1"/>
                </a:solidFill>
              </a:rPr>
              <a:t>Meldung an das Jugendamt (bei akuter Gefahr)</a:t>
            </a:r>
            <a:endParaRPr lang="de-DE" sz="1100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1340768" y="3872880"/>
            <a:ext cx="3960000" cy="1872208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400" dirty="0" smtClean="0">
                <a:solidFill>
                  <a:schemeClr val="tx1"/>
                </a:solidFill>
              </a:rPr>
              <a:t>Handeln</a:t>
            </a:r>
          </a:p>
          <a:p>
            <a:pPr indent="176213">
              <a:buFont typeface="Arial" pitchFamily="34" charset="0"/>
              <a:buChar char="•"/>
            </a:pPr>
            <a:r>
              <a:rPr lang="de-DE" sz="1100" dirty="0" smtClean="0">
                <a:solidFill>
                  <a:schemeClr val="tx1"/>
                </a:solidFill>
              </a:rPr>
              <a:t>Vereinbarungen weiterer Schritte mit dem Betroffenen</a:t>
            </a:r>
            <a:br>
              <a:rPr lang="de-DE" sz="1100" dirty="0" smtClean="0">
                <a:solidFill>
                  <a:schemeClr val="tx1"/>
                </a:solidFill>
              </a:rPr>
            </a:br>
            <a:r>
              <a:rPr lang="de-DE" sz="1100" dirty="0" smtClean="0">
                <a:solidFill>
                  <a:schemeClr val="tx1"/>
                </a:solidFill>
              </a:rPr>
              <a:t>     (Kinder, Jugendlichen, Eltern etc.) treffen</a:t>
            </a:r>
          </a:p>
          <a:p>
            <a:pPr indent="176213">
              <a:buFont typeface="Arial" pitchFamily="34" charset="0"/>
              <a:buChar char="•"/>
            </a:pPr>
            <a:endParaRPr lang="de-DE" sz="1100" dirty="0">
              <a:solidFill>
                <a:schemeClr val="tx1"/>
              </a:solidFill>
            </a:endParaRPr>
          </a:p>
          <a:p>
            <a:r>
              <a:rPr lang="de-DE" sz="1400" dirty="0">
                <a:solidFill>
                  <a:schemeClr val="tx1"/>
                </a:solidFill>
              </a:rPr>
              <a:t>Mögliche weitere Schritte</a:t>
            </a:r>
            <a:r>
              <a:rPr lang="de-DE" sz="1400" dirty="0" smtClean="0">
                <a:solidFill>
                  <a:schemeClr val="tx1"/>
                </a:solidFill>
              </a:rPr>
              <a:t>:</a:t>
            </a:r>
          </a:p>
          <a:p>
            <a:pPr indent="176213">
              <a:buFont typeface="Arial" pitchFamily="34" charset="0"/>
              <a:buChar char="•"/>
            </a:pPr>
            <a:r>
              <a:rPr lang="de-DE" sz="1100" dirty="0" smtClean="0">
                <a:solidFill>
                  <a:schemeClr val="tx1"/>
                </a:solidFill>
              </a:rPr>
              <a:t>(Klärungs-) Gespräche mit Betroffenen führen</a:t>
            </a:r>
          </a:p>
          <a:p>
            <a:pPr indent="176213">
              <a:buFont typeface="Arial" pitchFamily="34" charset="0"/>
              <a:buChar char="•"/>
            </a:pPr>
            <a:r>
              <a:rPr lang="de-DE" sz="1100" dirty="0" smtClean="0">
                <a:solidFill>
                  <a:schemeClr val="tx1"/>
                </a:solidFill>
              </a:rPr>
              <a:t>Unterbringung von (externen) Hilfsangeboten</a:t>
            </a:r>
          </a:p>
          <a:p>
            <a:pPr indent="176213">
              <a:buFont typeface="Arial" pitchFamily="34" charset="0"/>
              <a:buChar char="•"/>
            </a:pPr>
            <a:r>
              <a:rPr lang="de-DE" sz="1100" dirty="0" smtClean="0">
                <a:solidFill>
                  <a:schemeClr val="tx1"/>
                </a:solidFill>
              </a:rPr>
              <a:t>Hinzuziehen einer Fachstelle für Kinderschutz</a:t>
            </a:r>
          </a:p>
          <a:p>
            <a:pPr indent="176213">
              <a:buFont typeface="Arial" pitchFamily="34" charset="0"/>
              <a:buChar char="•"/>
            </a:pPr>
            <a:r>
              <a:rPr lang="de-DE" sz="1100" u="sng" dirty="0" smtClean="0">
                <a:solidFill>
                  <a:schemeClr val="tx1"/>
                </a:solidFill>
              </a:rPr>
              <a:t>Meldung an das Jugendamt (bei akuter Gefahr)</a:t>
            </a:r>
          </a:p>
        </p:txBody>
      </p:sp>
      <p:sp>
        <p:nvSpPr>
          <p:cNvPr id="19" name="Abgerundetes Rechteck 18"/>
          <p:cNvSpPr/>
          <p:nvPr/>
        </p:nvSpPr>
        <p:spPr>
          <a:xfrm>
            <a:off x="1340768" y="6825208"/>
            <a:ext cx="4392488" cy="1584176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de-DE" sz="1400" dirty="0" smtClean="0">
                <a:solidFill>
                  <a:schemeClr val="tx1"/>
                </a:solidFill>
              </a:rPr>
              <a:t>Du solltest:</a:t>
            </a:r>
          </a:p>
          <a:p>
            <a:pPr indent="176213">
              <a:buFont typeface="Arial" pitchFamily="34" charset="0"/>
              <a:buChar char="•"/>
            </a:pPr>
            <a:r>
              <a:rPr lang="de-DE" sz="1100" dirty="0" smtClean="0">
                <a:solidFill>
                  <a:schemeClr val="tx1"/>
                </a:solidFill>
              </a:rPr>
              <a:t>stets Ruhe bewahren</a:t>
            </a:r>
          </a:p>
          <a:p>
            <a:pPr indent="176213">
              <a:buFont typeface="Arial" pitchFamily="34" charset="0"/>
              <a:buChar char="•"/>
            </a:pPr>
            <a:r>
              <a:rPr lang="de-DE" sz="1100" dirty="0" smtClean="0">
                <a:solidFill>
                  <a:schemeClr val="tx1"/>
                </a:solidFill>
              </a:rPr>
              <a:t>sachlich bleiben</a:t>
            </a:r>
          </a:p>
          <a:p>
            <a:pPr indent="176213">
              <a:buFont typeface="Arial" pitchFamily="34" charset="0"/>
              <a:buChar char="•"/>
            </a:pPr>
            <a:r>
              <a:rPr lang="de-DE" sz="1100" dirty="0" smtClean="0">
                <a:solidFill>
                  <a:schemeClr val="tx1"/>
                </a:solidFill>
              </a:rPr>
              <a:t>erlangte Information vertraulich behandeln</a:t>
            </a:r>
          </a:p>
          <a:p>
            <a:pPr indent="176213">
              <a:buFont typeface="Arial" pitchFamily="34" charset="0"/>
              <a:buChar char="•"/>
            </a:pPr>
            <a:r>
              <a:rPr lang="de-DE" sz="1100" dirty="0" smtClean="0">
                <a:solidFill>
                  <a:schemeClr val="tx1"/>
                </a:solidFill>
              </a:rPr>
              <a:t>nicht voreilig Schlussfolgerungen ziehen oder interpretieren</a:t>
            </a:r>
          </a:p>
          <a:p>
            <a:pPr indent="176213">
              <a:buFont typeface="Arial" pitchFamily="34" charset="0"/>
              <a:buChar char="•"/>
            </a:pPr>
            <a:r>
              <a:rPr lang="de-DE" sz="1100" dirty="0" smtClean="0">
                <a:solidFill>
                  <a:schemeClr val="tx1"/>
                </a:solidFill>
              </a:rPr>
              <a:t>sorgfältig und vorsichtig mit Verdachtsfällen umgehen</a:t>
            </a:r>
          </a:p>
          <a:p>
            <a:pPr indent="176213">
              <a:buFont typeface="Arial" pitchFamily="34" charset="0"/>
              <a:buChar char="•"/>
            </a:pPr>
            <a:r>
              <a:rPr lang="de-DE" sz="1100" dirty="0" smtClean="0">
                <a:solidFill>
                  <a:schemeClr val="tx1"/>
                </a:solidFill>
              </a:rPr>
              <a:t>im Interesse der jungen Menschen handeln und Opfer schützen</a:t>
            </a:r>
          </a:p>
        </p:txBody>
      </p:sp>
      <p:pic>
        <p:nvPicPr>
          <p:cNvPr id="1027" name="Picture 3" descr="C:\Users\Martin\Dropbox\Badminton\Logo neu\Logo_freistehend-Sportverein_eV gelb heller trans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9160" y="344488"/>
            <a:ext cx="1245136" cy="1242000"/>
          </a:xfrm>
          <a:prstGeom prst="rect">
            <a:avLst/>
          </a:prstGeom>
          <a:noFill/>
        </p:spPr>
      </p:pic>
      <p:sp>
        <p:nvSpPr>
          <p:cNvPr id="20" name="Abgerundetes Rechteck 19"/>
          <p:cNvSpPr/>
          <p:nvPr/>
        </p:nvSpPr>
        <p:spPr>
          <a:xfrm>
            <a:off x="620688" y="5961112"/>
            <a:ext cx="5544616" cy="648072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100" dirty="0" smtClean="0">
                <a:solidFill>
                  <a:schemeClr val="tx1"/>
                </a:solidFill>
              </a:rPr>
              <a:t>Sollte ein Gespräch mit den Eltern oder eine Meldung an das Jugendamt notwendig sein, so wird dies durch </a:t>
            </a:r>
            <a:r>
              <a:rPr lang="de-DE" sz="1100" dirty="0" smtClean="0">
                <a:solidFill>
                  <a:schemeClr val="tx1"/>
                </a:solidFill>
              </a:rPr>
              <a:t>die Ansprechpersonen oder </a:t>
            </a:r>
            <a:r>
              <a:rPr lang="de-DE" sz="1100" dirty="0" smtClean="0">
                <a:solidFill>
                  <a:schemeClr val="tx1"/>
                </a:solidFill>
              </a:rPr>
              <a:t>den Vorstand im Verein organisiert!</a:t>
            </a:r>
            <a:endParaRPr lang="de-DE" sz="1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yperion">
  <a:themeElements>
    <a:clrScheme name="Hyperion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yperion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yperio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DB795E176DCAE4D9C7CF7B6A20B1693" ma:contentTypeVersion="17" ma:contentTypeDescription="Ein neues Dokument erstellen." ma:contentTypeScope="" ma:versionID="1858f9e2c36635a70565d8c6d5d1e3a2">
  <xsd:schema xmlns:xsd="http://www.w3.org/2001/XMLSchema" xmlns:xs="http://www.w3.org/2001/XMLSchema" xmlns:p="http://schemas.microsoft.com/office/2006/metadata/properties" xmlns:ns2="15b327ab-251c-4906-8d1d-5b962ff9665e" xmlns:ns3="2c15f2c0-91ba-403f-a321-4b91195fde33" targetNamespace="http://schemas.microsoft.com/office/2006/metadata/properties" ma:root="true" ma:fieldsID="54d81ad1764f9ecd7c62d931910c4743" ns2:_="" ns3:_="">
    <xsd:import namespace="15b327ab-251c-4906-8d1d-5b962ff9665e"/>
    <xsd:import namespace="2c15f2c0-91ba-403f-a321-4b91195fde3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b327ab-251c-4906-8d1d-5b962ff966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hidden="true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hidden="true" ma:internalName="MediaServiceOCR" ma:readOnly="true">
      <xsd:simpleType>
        <xsd:restriction base="dms:Note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ildmarkierungen" ma:readOnly="false" ma:fieldId="{5cf76f15-5ced-4ddc-b409-7134ff3c332f}" ma:taxonomyMulti="true" ma:sspId="9a05a8f4-6d9a-4b57-89e4-969dd44e15c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15f2c0-91ba-403f-a321-4b91195fde3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Freigegeben für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Freigegeben für - Details" ma:hidden="true" ma:internalName="SharedWithDetails" ma:readOnly="true">
      <xsd:simpleType>
        <xsd:restriction base="dms:Note"/>
      </xsd:simpleType>
    </xsd:element>
    <xsd:element name="TaxCatchAll" ma:index="21" nillable="true" ma:displayName="Taxonomy Catch All Column" ma:hidden="true" ma:list="{b9015f22-f932-4460-b4de-acfabcbab4a7}" ma:internalName="TaxCatchAll" ma:showField="CatchAllData" ma:web="2c15f2c0-91ba-403f-a321-4b91195fde3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Inhaltstyp"/>
        <xsd:element ref="dc:title" minOccurs="0" maxOccurs="1" ma:index="1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5b327ab-251c-4906-8d1d-5b962ff9665e">
      <Terms xmlns="http://schemas.microsoft.com/office/infopath/2007/PartnerControls"/>
    </lcf76f155ced4ddcb4097134ff3c332f>
    <TaxCatchAll xmlns="2c15f2c0-91ba-403f-a321-4b91195fde33" xsi:nil="true"/>
  </documentManagement>
</p:properties>
</file>

<file path=customXml/itemProps1.xml><?xml version="1.0" encoding="utf-8"?>
<ds:datastoreItem xmlns:ds="http://schemas.openxmlformats.org/officeDocument/2006/customXml" ds:itemID="{3C4014BA-70E1-4D47-B7C2-38CA7DFDB4E5}"/>
</file>

<file path=customXml/itemProps2.xml><?xml version="1.0" encoding="utf-8"?>
<ds:datastoreItem xmlns:ds="http://schemas.openxmlformats.org/officeDocument/2006/customXml" ds:itemID="{00BE6BB9-03BF-490D-9C91-C111B64CAE91}"/>
</file>

<file path=customXml/itemProps3.xml><?xml version="1.0" encoding="utf-8"?>
<ds:datastoreItem xmlns:ds="http://schemas.openxmlformats.org/officeDocument/2006/customXml" ds:itemID="{3E39035A-D8F9-44A0-ABE4-886AB78D7261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239</Words>
  <Application>Microsoft Office PowerPoint</Application>
  <PresentationFormat>A4-Papier (210x297 mm)</PresentationFormat>
  <Paragraphs>81</Paragraphs>
  <Slides>2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Hyperion</vt:lpstr>
      <vt:lpstr>Folie 1</vt:lpstr>
      <vt:lpstr>Folie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Martin</dc:creator>
  <cp:lastModifiedBy>Martin</cp:lastModifiedBy>
  <cp:revision>26</cp:revision>
  <dcterms:created xsi:type="dcterms:W3CDTF">2025-03-01T19:30:49Z</dcterms:created>
  <dcterms:modified xsi:type="dcterms:W3CDTF">2025-04-23T14:02:29Z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0x010100ADB795E176DCAE4D9C7CF7B6A20B1693</vt:lpwstr>
  </property>
</Properties>
</file>